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3" r:id="rId2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2" Type="http://schemas.openxmlformats.org/officeDocument/2006/relationships/slide" Target="slides/slide16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50.xml"/><Relationship Id="rId2" Type="http://schemas.openxmlformats.org/officeDocument/2006/relationships/oleObject" Target="../embeddings/oleObject20.bin"/><Relationship Id="rId3" Type="http://schemas.openxmlformats.org/officeDocument/2006/relationships/image" Target="../media/image326.emf"/></Relationships>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8" name="Rectangle 26">
            <a:extLst>
              <a:ext uri="{FF2B5EF4-FFF2-40B4-BE49-F238E27FC236}">
                <a16:creationId xmlns:a16="http://schemas.microsoft.com/office/drawing/2014/main" id="{2C438A76-CDCE-A79F-E743-E937E4C46D4B}"/>
              </a:ext>
            </a:extLst>
          </p:cNvPr>
          <p:cNvSpPr>
            <a:spLocks noChangeArrowheads="1"/>
          </p:cNvSpPr>
          <p:nvPr/>
        </p:nvSpPr>
        <p:spPr bwMode="auto">
          <a:xfrm>
            <a:off x="71438" y="873881"/>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pSp>
        <p:nvGrpSpPr>
          <p:cNvPr id="3176" name="Group 104">
            <a:extLst>
              <a:ext uri="{FF2B5EF4-FFF2-40B4-BE49-F238E27FC236}">
                <a16:creationId xmlns:a16="http://schemas.microsoft.com/office/drawing/2014/main" id="{C9F63E07-3FA3-F480-E372-1A5CD541705C}"/>
              </a:ext>
            </a:extLst>
          </p:cNvPr>
          <p:cNvGrpSpPr>
            <a:grpSpLocks/>
          </p:cNvGrpSpPr>
          <p:nvPr/>
        </p:nvGrpSpPr>
        <p:grpSpPr bwMode="auto">
          <a:xfrm>
            <a:off x="3143250" y="3143250"/>
            <a:ext cx="2899172" cy="3260824"/>
            <a:chOff x="2064" y="2112"/>
            <a:chExt cx="1948" cy="2191"/>
          </a:xfrm>
        </p:grpSpPr>
        <p:sp>
          <p:nvSpPr>
            <p:cNvPr id="3127" name="AutoShape 55">
              <a:extLst>
                <a:ext uri="{FF2B5EF4-FFF2-40B4-BE49-F238E27FC236}">
                  <a16:creationId xmlns:a16="http://schemas.microsoft.com/office/drawing/2014/main" id="{1F51DF67-1CBF-6191-6B34-A093F8DE8DE5}"/>
                </a:ext>
              </a:extLst>
            </p:cNvPr>
            <p:cNvSpPr>
              <a:spLocks noChangeArrowheads="1"/>
            </p:cNvSpPr>
            <p:nvPr/>
          </p:nvSpPr>
          <p:spPr bwMode="auto">
            <a:xfrm>
              <a:off x="2208" y="2304"/>
              <a:ext cx="1402" cy="1373"/>
            </a:xfrm>
            <a:prstGeom prst="triangle">
              <a:avLst>
                <a:gd name="adj" fmla="val 50000"/>
              </a:avLst>
            </a:prstGeom>
            <a:solidFill>
              <a:srgbClr val="66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anchor="ct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28" name="Text Box 56">
              <a:extLst>
                <a:ext uri="{FF2B5EF4-FFF2-40B4-BE49-F238E27FC236}">
                  <a16:creationId xmlns:a16="http://schemas.microsoft.com/office/drawing/2014/main" id="{B7451097-1FC4-8972-1879-B01402C65DE2}"/>
                </a:ext>
              </a:extLst>
            </p:cNvPr>
            <p:cNvSpPr txBox="1">
              <a:spLocks noChangeArrowheads="1"/>
            </p:cNvSpPr>
            <p:nvPr/>
          </p:nvSpPr>
          <p:spPr bwMode="auto">
            <a:xfrm>
              <a:off x="2688" y="2576"/>
              <a:ext cx="42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Legislators,</a:t>
              </a:r>
            </a:p>
            <a:p>
              <a:pPr algn="ctr" defTabSz="906364" fontAlgn="base">
                <a:spcBef>
                  <a:spcPct val="0"/>
                </a:spcBef>
                <a:spcAft>
                  <a:spcPct val="0"/>
                </a:spcAft>
              </a:pPr>
              <a:r>
                <a:rPr lang="en-US" altLang="zh-CN" sz="656">
                  <a:solidFill>
                    <a:srgbClr val="FFFFFF"/>
                  </a:solidFill>
                  <a:ea typeface="宋体" panose="02010600030101010101" pitchFamily="2" charset="-122"/>
                </a:rPr>
                <a:t>Stakeholders</a:t>
              </a:r>
              <a:endParaRPr lang="en-US" altLang="zh-CN" sz="1406">
                <a:solidFill>
                  <a:srgbClr val="000000"/>
                </a:solidFill>
                <a:ea typeface="宋体" panose="02010600030101010101" pitchFamily="2" charset="-122"/>
              </a:endParaRPr>
            </a:p>
          </p:txBody>
        </p:sp>
        <p:sp>
          <p:nvSpPr>
            <p:cNvPr id="3129" name="Text Box 57">
              <a:extLst>
                <a:ext uri="{FF2B5EF4-FFF2-40B4-BE49-F238E27FC236}">
                  <a16:creationId xmlns:a16="http://schemas.microsoft.com/office/drawing/2014/main" id="{648DBC53-2C77-D8AC-81D5-22714CA95402}"/>
                </a:ext>
              </a:extLst>
            </p:cNvPr>
            <p:cNvSpPr txBox="1">
              <a:spLocks noChangeArrowheads="1"/>
            </p:cNvSpPr>
            <p:nvPr/>
          </p:nvSpPr>
          <p:spPr bwMode="auto">
            <a:xfrm>
              <a:off x="2640" y="2880"/>
              <a:ext cx="564" cy="9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DOT Executives</a:t>
              </a:r>
              <a:endParaRPr lang="en-US" altLang="zh-CN" sz="1406">
                <a:solidFill>
                  <a:srgbClr val="000000"/>
                </a:solidFill>
                <a:ea typeface="宋体" panose="02010600030101010101" pitchFamily="2" charset="-122"/>
              </a:endParaRPr>
            </a:p>
          </p:txBody>
        </p:sp>
        <p:sp>
          <p:nvSpPr>
            <p:cNvPr id="3130" name="Text Box 58">
              <a:extLst>
                <a:ext uri="{FF2B5EF4-FFF2-40B4-BE49-F238E27FC236}">
                  <a16:creationId xmlns:a16="http://schemas.microsoft.com/office/drawing/2014/main" id="{C98DAB7D-A7C6-7D18-EB42-A1887A1D271B}"/>
                </a:ext>
              </a:extLst>
            </p:cNvPr>
            <p:cNvSpPr txBox="1">
              <a:spLocks noChangeArrowheads="1"/>
            </p:cNvSpPr>
            <p:nvPr/>
          </p:nvSpPr>
          <p:spPr bwMode="auto">
            <a:xfrm>
              <a:off x="2688" y="3072"/>
              <a:ext cx="468" cy="98"/>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Division Heads</a:t>
              </a:r>
            </a:p>
            <a:p>
              <a:pPr defTabSz="906364" fontAlgn="base">
                <a:spcBef>
                  <a:spcPct val="0"/>
                </a:spcBef>
                <a:spcAft>
                  <a:spcPct val="0"/>
                </a:spcAft>
              </a:pPr>
              <a:endParaRPr lang="en-US" altLang="zh-CN" sz="1406">
                <a:solidFill>
                  <a:srgbClr val="000000"/>
                </a:solidFill>
                <a:ea typeface="宋体" panose="02010600030101010101" pitchFamily="2" charset="-122"/>
              </a:endParaRPr>
            </a:p>
          </p:txBody>
        </p:sp>
        <p:sp>
          <p:nvSpPr>
            <p:cNvPr id="3131" name="Text Box 59">
              <a:extLst>
                <a:ext uri="{FF2B5EF4-FFF2-40B4-BE49-F238E27FC236}">
                  <a16:creationId xmlns:a16="http://schemas.microsoft.com/office/drawing/2014/main" id="{FAD43C2F-55AC-118C-EEAE-DFB13E390934}"/>
                </a:ext>
              </a:extLst>
            </p:cNvPr>
            <p:cNvSpPr txBox="1">
              <a:spLocks noChangeArrowheads="1"/>
            </p:cNvSpPr>
            <p:nvPr/>
          </p:nvSpPr>
          <p:spPr bwMode="auto">
            <a:xfrm>
              <a:off x="2688" y="3278"/>
              <a:ext cx="468" cy="99"/>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Section Heads</a:t>
              </a:r>
              <a:endParaRPr lang="en-US" altLang="zh-CN" sz="1406">
                <a:solidFill>
                  <a:srgbClr val="000000"/>
                </a:solidFill>
                <a:ea typeface="宋体" panose="02010600030101010101" pitchFamily="2" charset="-122"/>
              </a:endParaRPr>
            </a:p>
          </p:txBody>
        </p:sp>
        <p:sp>
          <p:nvSpPr>
            <p:cNvPr id="3132" name="Text Box 60">
              <a:extLst>
                <a:ext uri="{FF2B5EF4-FFF2-40B4-BE49-F238E27FC236}">
                  <a16:creationId xmlns:a16="http://schemas.microsoft.com/office/drawing/2014/main" id="{AD41E71F-7AE2-7E88-89EC-29E375580F70}"/>
                </a:ext>
              </a:extLst>
            </p:cNvPr>
            <p:cNvSpPr txBox="1">
              <a:spLocks noChangeArrowheads="1"/>
            </p:cNvSpPr>
            <p:nvPr/>
          </p:nvSpPr>
          <p:spPr bwMode="auto">
            <a:xfrm>
              <a:off x="2688" y="3501"/>
              <a:ext cx="468" cy="97"/>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Agency Staff</a:t>
              </a:r>
              <a:endParaRPr lang="en-US" altLang="zh-CN" sz="1406">
                <a:solidFill>
                  <a:srgbClr val="000000"/>
                </a:solidFill>
                <a:ea typeface="宋体" panose="02010600030101010101" pitchFamily="2" charset="-122"/>
              </a:endParaRPr>
            </a:p>
          </p:txBody>
        </p:sp>
        <p:sp>
          <p:nvSpPr>
            <p:cNvPr id="3133" name="Line 61">
              <a:extLst>
                <a:ext uri="{FF2B5EF4-FFF2-40B4-BE49-F238E27FC236}">
                  <a16:creationId xmlns:a16="http://schemas.microsoft.com/office/drawing/2014/main" id="{65509F32-C047-CD32-E530-9B08DD5CD5E1}"/>
                </a:ext>
              </a:extLst>
            </p:cNvPr>
            <p:cNvSpPr>
              <a:spLocks noChangeShapeType="1"/>
            </p:cNvSpPr>
            <p:nvPr/>
          </p:nvSpPr>
          <p:spPr bwMode="auto">
            <a:xfrm>
              <a:off x="2544" y="2813"/>
              <a:ext cx="70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4" name="Line 62">
              <a:extLst>
                <a:ext uri="{FF2B5EF4-FFF2-40B4-BE49-F238E27FC236}">
                  <a16:creationId xmlns:a16="http://schemas.microsoft.com/office/drawing/2014/main" id="{49696FBF-8DDC-2DFB-C139-6452EF4E1C2B}"/>
                </a:ext>
              </a:extLst>
            </p:cNvPr>
            <p:cNvSpPr>
              <a:spLocks noChangeShapeType="1"/>
            </p:cNvSpPr>
            <p:nvPr/>
          </p:nvSpPr>
          <p:spPr bwMode="auto">
            <a:xfrm>
              <a:off x="2448" y="3013"/>
              <a:ext cx="87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5" name="Line 63">
              <a:extLst>
                <a:ext uri="{FF2B5EF4-FFF2-40B4-BE49-F238E27FC236}">
                  <a16:creationId xmlns:a16="http://schemas.microsoft.com/office/drawing/2014/main" id="{69B5D6D7-44CD-FC70-A708-49863BD90BDE}"/>
                </a:ext>
              </a:extLst>
            </p:cNvPr>
            <p:cNvSpPr>
              <a:spLocks noChangeShapeType="1"/>
            </p:cNvSpPr>
            <p:nvPr/>
          </p:nvSpPr>
          <p:spPr bwMode="auto">
            <a:xfrm>
              <a:off x="2352" y="3212"/>
              <a:ext cx="1209"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6" name="Line 64">
              <a:extLst>
                <a:ext uri="{FF2B5EF4-FFF2-40B4-BE49-F238E27FC236}">
                  <a16:creationId xmlns:a16="http://schemas.microsoft.com/office/drawing/2014/main" id="{067196DA-F934-8326-2D12-410955B64CA8}"/>
                </a:ext>
              </a:extLst>
            </p:cNvPr>
            <p:cNvSpPr>
              <a:spLocks noChangeShapeType="1"/>
            </p:cNvSpPr>
            <p:nvPr/>
          </p:nvSpPr>
          <p:spPr bwMode="auto">
            <a:xfrm>
              <a:off x="2256" y="3433"/>
              <a:ext cx="1296"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7" name="Text Box 65">
              <a:extLst>
                <a:ext uri="{FF2B5EF4-FFF2-40B4-BE49-F238E27FC236}">
                  <a16:creationId xmlns:a16="http://schemas.microsoft.com/office/drawing/2014/main" id="{DC68B816-103B-BCDD-162D-2C8744C927A6}"/>
                </a:ext>
              </a:extLst>
            </p:cNvPr>
            <p:cNvSpPr txBox="1">
              <a:spLocks noChangeArrowheads="1"/>
            </p:cNvSpPr>
            <p:nvPr/>
          </p:nvSpPr>
          <p:spPr bwMode="auto">
            <a:xfrm>
              <a:off x="2064" y="2142"/>
              <a:ext cx="1081" cy="4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Managed</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Business</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Process</a:t>
              </a:r>
            </a:p>
          </p:txBody>
        </p:sp>
        <p:sp>
          <p:nvSpPr>
            <p:cNvPr id="3138" name="Text Box 66">
              <a:extLst>
                <a:ext uri="{FF2B5EF4-FFF2-40B4-BE49-F238E27FC236}">
                  <a16:creationId xmlns:a16="http://schemas.microsoft.com/office/drawing/2014/main" id="{8F656813-0E65-5F6E-291C-96F5A953813C}"/>
                </a:ext>
              </a:extLst>
            </p:cNvPr>
            <p:cNvSpPr txBox="1">
              <a:spLocks noChangeArrowheads="1"/>
            </p:cNvSpPr>
            <p:nvPr/>
          </p:nvSpPr>
          <p:spPr bwMode="auto">
            <a:xfrm>
              <a:off x="2064" y="2669"/>
              <a:ext cx="54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endParaRPr lang="zh-CN" altLang="zh-CN" sz="938">
                <a:solidFill>
                  <a:srgbClr val="000000"/>
                </a:solidFill>
              </a:endParaRPr>
            </a:p>
          </p:txBody>
        </p:sp>
        <p:sp>
          <p:nvSpPr>
            <p:cNvPr id="3140" name="Line 68">
              <a:extLst>
                <a:ext uri="{FF2B5EF4-FFF2-40B4-BE49-F238E27FC236}">
                  <a16:creationId xmlns:a16="http://schemas.microsoft.com/office/drawing/2014/main" id="{4FB2CBE9-3B6E-2BEC-BCA8-7170E0DBB801}"/>
                </a:ext>
              </a:extLst>
            </p:cNvPr>
            <p:cNvSpPr>
              <a:spLocks noChangeShapeType="1"/>
            </p:cNvSpPr>
            <p:nvPr/>
          </p:nvSpPr>
          <p:spPr bwMode="auto">
            <a:xfrm rot="5400000">
              <a:off x="2937" y="3159"/>
              <a:ext cx="0" cy="1554"/>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1" name="Text Box 69">
              <a:extLst>
                <a:ext uri="{FF2B5EF4-FFF2-40B4-BE49-F238E27FC236}">
                  <a16:creationId xmlns:a16="http://schemas.microsoft.com/office/drawing/2014/main" id="{2E69784D-F1EC-0217-9884-C7B085B563C7}"/>
                </a:ext>
              </a:extLst>
            </p:cNvPr>
            <p:cNvSpPr txBox="1">
              <a:spLocks noChangeArrowheads="1"/>
            </p:cNvSpPr>
            <p:nvPr/>
          </p:nvSpPr>
          <p:spPr bwMode="auto">
            <a:xfrm>
              <a:off x="2250" y="3876"/>
              <a:ext cx="1395"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FFFFFF"/>
                  </a:solidFill>
                  <a:ea typeface="宋体" panose="02010600030101010101" pitchFamily="2" charset="-122"/>
                </a:rPr>
                <a:t>Coordination across Organizational Units</a:t>
              </a:r>
              <a:endParaRPr lang="en-US" altLang="zh-CN" sz="1969">
                <a:solidFill>
                  <a:srgbClr val="FFFFFF"/>
                </a:solidFill>
                <a:ea typeface="宋体" panose="02010600030101010101" pitchFamily="2" charset="-122"/>
              </a:endParaRPr>
            </a:p>
          </p:txBody>
        </p:sp>
        <p:sp>
          <p:nvSpPr>
            <p:cNvPr id="3142" name="Line 70">
              <a:extLst>
                <a:ext uri="{FF2B5EF4-FFF2-40B4-BE49-F238E27FC236}">
                  <a16:creationId xmlns:a16="http://schemas.microsoft.com/office/drawing/2014/main" id="{470D8C96-14EF-71D0-35A3-0D1FA4EF8CE8}"/>
                </a:ext>
              </a:extLst>
            </p:cNvPr>
            <p:cNvSpPr>
              <a:spLocks noChangeShapeType="1"/>
            </p:cNvSpPr>
            <p:nvPr/>
          </p:nvSpPr>
          <p:spPr bwMode="auto">
            <a:xfrm>
              <a:off x="3754" y="2352"/>
              <a:ext cx="0" cy="1248"/>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3" name="Text Box 71">
              <a:extLst>
                <a:ext uri="{FF2B5EF4-FFF2-40B4-BE49-F238E27FC236}">
                  <a16:creationId xmlns:a16="http://schemas.microsoft.com/office/drawing/2014/main" id="{988F328F-42E7-9EFD-A179-676D3D913597}"/>
                </a:ext>
              </a:extLst>
            </p:cNvPr>
            <p:cNvSpPr txBox="1">
              <a:spLocks noChangeArrowheads="1"/>
            </p:cNvSpPr>
            <p:nvPr/>
          </p:nvSpPr>
          <p:spPr bwMode="auto">
            <a:xfrm>
              <a:off x="3504" y="2112"/>
              <a:ext cx="469"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Strategic</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4" name="Text Box 72">
              <a:extLst>
                <a:ext uri="{FF2B5EF4-FFF2-40B4-BE49-F238E27FC236}">
                  <a16:creationId xmlns:a16="http://schemas.microsoft.com/office/drawing/2014/main" id="{38A7D8A8-2400-D7C1-D532-F5FC33D1B257}"/>
                </a:ext>
              </a:extLst>
            </p:cNvPr>
            <p:cNvSpPr txBox="1">
              <a:spLocks noChangeArrowheads="1"/>
            </p:cNvSpPr>
            <p:nvPr/>
          </p:nvSpPr>
          <p:spPr bwMode="auto">
            <a:xfrm>
              <a:off x="3504" y="3600"/>
              <a:ext cx="508"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Tactical</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5" name="Text Box 73">
              <a:extLst>
                <a:ext uri="{FF2B5EF4-FFF2-40B4-BE49-F238E27FC236}">
                  <a16:creationId xmlns:a16="http://schemas.microsoft.com/office/drawing/2014/main" id="{4E7BE207-6BC6-221A-C763-004A8F0BDE68}"/>
                </a:ext>
              </a:extLst>
            </p:cNvPr>
            <p:cNvSpPr txBox="1">
              <a:spLocks noChangeArrowheads="1"/>
            </p:cNvSpPr>
            <p:nvPr/>
          </p:nvSpPr>
          <p:spPr bwMode="auto">
            <a:xfrm>
              <a:off x="2928" y="4128"/>
              <a:ext cx="1029" cy="175"/>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656">
                  <a:solidFill>
                    <a:srgbClr val="000000"/>
                  </a:solidFill>
                  <a:ea typeface="宋体" panose="02010600030101010101" pitchFamily="2" charset="-122"/>
                </a:rPr>
                <a:t>Transportation Asset Management Guide – (NCHRP) Project 20-24(11)</a:t>
              </a:r>
              <a:endParaRPr lang="en-US" altLang="zh-CN" sz="1781">
                <a:solidFill>
                  <a:srgbClr val="000000"/>
                </a:solidFill>
                <a:ea typeface="宋体" panose="02010600030101010101" pitchFamily="2" charset="-122"/>
              </a:endParaRPr>
            </a:p>
          </p:txBody>
        </p:sp>
      </p:grpSp>
      <p:sp>
        <p:nvSpPr>
          <p:cNvPr id="3159" name="Text Box 87">
            <a:extLst>
              <a:ext uri="{FF2B5EF4-FFF2-40B4-BE49-F238E27FC236}">
                <a16:creationId xmlns:a16="http://schemas.microsoft.com/office/drawing/2014/main" id="{2FB91038-2D41-AA50-3322-473842DBE26A}"/>
              </a:ext>
            </a:extLst>
          </p:cNvPr>
          <p:cNvSpPr txBox="1">
            <a:spLocks noChangeArrowheads="1"/>
          </p:cNvSpPr>
          <p:nvPr/>
        </p:nvSpPr>
        <p:spPr bwMode="auto">
          <a:xfrm>
            <a:off x="3143250" y="1357313"/>
            <a:ext cx="2786063" cy="1304203"/>
          </a:xfrm>
          <a:prstGeom prst="rect">
            <a:avLst/>
          </a:prstGeom>
          <a:noFill/>
          <a:ln w="57150">
            <a:solidFill>
              <a:srgbClr val="808080"/>
            </a:solidFill>
            <a:miter lim="800000"/>
            <a:headEnd/>
            <a:tailEnd/>
          </a:ln>
          <a:effectLst/>
          <a:extLst>
            <a:ext uri="{909E8E84-426E-40DD-AFC4-6F175D3DCCD1}">
              <a14:hiddenFill xmlns:a14="http://schemas.microsoft.com/office/drawing/2010/main">
                <a:solidFill>
                  <a:srgbClr val="FFCC00">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966788">
              <a:defRPr>
                <a:solidFill>
                  <a:schemeClr val="tx1"/>
                </a:solidFill>
                <a:latin typeface="Arial" panose="020B0604020202020204" pitchFamily="34" charset="0"/>
              </a:defRPr>
            </a:lvl1pPr>
            <a:lvl2pPr marL="571500"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marL="107156" indent="-107156" defTabSz="906364" fontAlgn="base">
              <a:spcBef>
                <a:spcPct val="50000"/>
              </a:spcBef>
              <a:spcAft>
                <a:spcPct val="0"/>
              </a:spcAft>
            </a:pPr>
            <a:r>
              <a:rPr lang="en-US" altLang="zh-CN" sz="1125">
                <a:solidFill>
                  <a:srgbClr val="000000"/>
                </a:solidFill>
                <a:ea typeface="宋体" panose="02010600030101010101" pitchFamily="2" charset="-122"/>
              </a:rPr>
              <a:t>Ultimately you will have:</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the right information</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available to the right levels of business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at the right times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to support the right decisions</a:t>
            </a:r>
          </a:p>
        </p:txBody>
      </p:sp>
      <p:sp>
        <p:nvSpPr>
          <p:cNvPr id="3164" name="Text Box 92">
            <a:extLst>
              <a:ext uri="{FF2B5EF4-FFF2-40B4-BE49-F238E27FC236}">
                <a16:creationId xmlns:a16="http://schemas.microsoft.com/office/drawing/2014/main" id="{CE0E813D-D3B1-EAA8-F4FE-2A6F0C9ED823}"/>
              </a:ext>
            </a:extLst>
          </p:cNvPr>
          <p:cNvSpPr txBox="1">
            <a:spLocks noChangeArrowheads="1"/>
          </p:cNvSpPr>
          <p:nvPr/>
        </p:nvSpPr>
        <p:spPr bwMode="auto">
          <a:xfrm>
            <a:off x="285750" y="428625"/>
            <a:ext cx="200025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ODOT Vision</a:t>
            </a:r>
          </a:p>
        </p:txBody>
      </p:sp>
      <p:sp>
        <p:nvSpPr>
          <p:cNvPr id="3166" name="Text Box 94">
            <a:extLst>
              <a:ext uri="{FF2B5EF4-FFF2-40B4-BE49-F238E27FC236}">
                <a16:creationId xmlns:a16="http://schemas.microsoft.com/office/drawing/2014/main" id="{0C7C8DE1-30EC-CFCB-D27F-08B52C54C259}"/>
              </a:ext>
            </a:extLst>
          </p:cNvPr>
          <p:cNvSpPr txBox="1">
            <a:spLocks noChangeArrowheads="1"/>
          </p:cNvSpPr>
          <p:nvPr/>
        </p:nvSpPr>
        <p:spPr bwMode="auto">
          <a:xfrm>
            <a:off x="214312" y="1000125"/>
            <a:ext cx="2357438"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ODOT’s assets are managed strategically by utilizing integrated and systematic data collection, storage, analysis and reporting standards on a broad range of transportation system assets, optimizing funding and life cycle decisions for operations, maintenance and construction business functions.</a:t>
            </a:r>
          </a:p>
        </p:txBody>
      </p:sp>
      <p:sp>
        <p:nvSpPr>
          <p:cNvPr id="3167" name="Text Box 95">
            <a:extLst>
              <a:ext uri="{FF2B5EF4-FFF2-40B4-BE49-F238E27FC236}">
                <a16:creationId xmlns:a16="http://schemas.microsoft.com/office/drawing/2014/main" id="{DDD4C9A8-C6F4-5986-41DC-A8876B878863}"/>
              </a:ext>
            </a:extLst>
          </p:cNvPr>
          <p:cNvSpPr txBox="1">
            <a:spLocks noChangeArrowheads="1"/>
          </p:cNvSpPr>
          <p:nvPr/>
        </p:nvSpPr>
        <p:spPr bwMode="auto">
          <a:xfrm>
            <a:off x="285750" y="3143250"/>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Key Elements of Asset Management</a:t>
            </a:r>
          </a:p>
        </p:txBody>
      </p:sp>
      <p:sp>
        <p:nvSpPr>
          <p:cNvPr id="3168" name="Text Box 96">
            <a:extLst>
              <a:ext uri="{FF2B5EF4-FFF2-40B4-BE49-F238E27FC236}">
                <a16:creationId xmlns:a16="http://schemas.microsoft.com/office/drawing/2014/main" id="{0BE55F05-D4B3-DE45-8115-DE17D683FFD7}"/>
              </a:ext>
            </a:extLst>
          </p:cNvPr>
          <p:cNvSpPr txBox="1">
            <a:spLocks noChangeArrowheads="1"/>
          </p:cNvSpPr>
          <p:nvPr/>
        </p:nvSpPr>
        <p:spPr bwMode="auto">
          <a:xfrm>
            <a:off x="0" y="4357688"/>
            <a:ext cx="2143125" cy="208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buFontTx/>
              <a:buChar char="•"/>
            </a:pPr>
            <a:r>
              <a:rPr lang="en-US" altLang="zh-CN" sz="1125">
                <a:solidFill>
                  <a:srgbClr val="000000"/>
                </a:solidFill>
                <a:ea typeface="宋体" panose="02010600030101010101" pitchFamily="2" charset="-122"/>
              </a:rPr>
              <a:t>  Strategic Goals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Inventory of Assets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Data Collection and Storage Standards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Robust Asset Reporting and Analysis including Cross-Asset Analysis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Customer Focused</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System Oriented</a:t>
            </a:r>
          </a:p>
          <a:p>
            <a:pPr defTabSz="906364" fontAlgn="base">
              <a:spcBef>
                <a:spcPct val="0"/>
              </a:spcBef>
              <a:spcAft>
                <a:spcPct val="0"/>
              </a:spcAft>
              <a:buFontTx/>
              <a:buChar char="•"/>
            </a:pPr>
            <a:endParaRPr lang="en-US" altLang="zh-CN" sz="1125">
              <a:solidFill>
                <a:srgbClr val="000000"/>
              </a:solidFill>
              <a:ea typeface="宋体" panose="02010600030101010101" pitchFamily="2" charset="-122"/>
            </a:endParaRPr>
          </a:p>
        </p:txBody>
      </p:sp>
      <p:sp>
        <p:nvSpPr>
          <p:cNvPr id="3169" name="Text Box 97">
            <a:extLst>
              <a:ext uri="{FF2B5EF4-FFF2-40B4-BE49-F238E27FC236}">
                <a16:creationId xmlns:a16="http://schemas.microsoft.com/office/drawing/2014/main" id="{275FD334-BF54-84B9-FAFE-FE734288E805}"/>
              </a:ext>
            </a:extLst>
          </p:cNvPr>
          <p:cNvSpPr txBox="1">
            <a:spLocks noChangeArrowheads="1"/>
          </p:cNvSpPr>
          <p:nvPr/>
        </p:nvSpPr>
        <p:spPr bwMode="auto">
          <a:xfrm>
            <a:off x="3500438" y="428625"/>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What Will it Mean for Me?</a:t>
            </a:r>
          </a:p>
        </p:txBody>
      </p:sp>
      <p:sp>
        <p:nvSpPr>
          <p:cNvPr id="3170" name="Text Box 98">
            <a:extLst>
              <a:ext uri="{FF2B5EF4-FFF2-40B4-BE49-F238E27FC236}">
                <a16:creationId xmlns:a16="http://schemas.microsoft.com/office/drawing/2014/main" id="{37D9F7CE-C8EC-4554-9238-E4DD7031B04E}"/>
              </a:ext>
            </a:extLst>
          </p:cNvPr>
          <p:cNvSpPr txBox="1">
            <a:spLocks noChangeArrowheads="1"/>
          </p:cNvSpPr>
          <p:nvPr/>
        </p:nvSpPr>
        <p:spPr bwMode="auto">
          <a:xfrm>
            <a:off x="6715125" y="428625"/>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Asset Management Overview</a:t>
            </a:r>
          </a:p>
        </p:txBody>
      </p:sp>
      <p:sp>
        <p:nvSpPr>
          <p:cNvPr id="3172" name="Rectangle 100">
            <a:extLst>
              <a:ext uri="{FF2B5EF4-FFF2-40B4-BE49-F238E27FC236}">
                <a16:creationId xmlns:a16="http://schemas.microsoft.com/office/drawing/2014/main" id="{ED9CCDE9-7801-6E89-AC50-957C01FF6C0D}"/>
              </a:ext>
            </a:extLst>
          </p:cNvPr>
          <p:cNvSpPr>
            <a:spLocks noChangeArrowheads="1"/>
          </p:cNvSpPr>
          <p:nvPr/>
        </p:nvSpPr>
        <p:spPr bwMode="auto">
          <a:xfrm>
            <a:off x="71438" y="1061404"/>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73" name="Text Box 101">
            <a:extLst>
              <a:ext uri="{FF2B5EF4-FFF2-40B4-BE49-F238E27FC236}">
                <a16:creationId xmlns:a16="http://schemas.microsoft.com/office/drawing/2014/main" id="{BA4F85BD-64C7-60A4-1BC5-703319CDAABA}"/>
              </a:ext>
            </a:extLst>
          </p:cNvPr>
          <p:cNvSpPr txBox="1">
            <a:spLocks noChangeArrowheads="1"/>
          </p:cNvSpPr>
          <p:nvPr/>
        </p:nvSpPr>
        <p:spPr bwMode="auto">
          <a:xfrm>
            <a:off x="6715125" y="4071938"/>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Implementation Structure</a:t>
            </a:r>
          </a:p>
        </p:txBody>
      </p:sp>
      <p:sp>
        <p:nvSpPr>
          <p:cNvPr id="3174" name="Text Box 102">
            <a:extLst>
              <a:ext uri="{FF2B5EF4-FFF2-40B4-BE49-F238E27FC236}">
                <a16:creationId xmlns:a16="http://schemas.microsoft.com/office/drawing/2014/main" id="{31F0EB65-85EF-6DB8-8E59-392318C6AF78}"/>
              </a:ext>
            </a:extLst>
          </p:cNvPr>
          <p:cNvSpPr txBox="1">
            <a:spLocks noChangeArrowheads="1"/>
          </p:cNvSpPr>
          <p:nvPr/>
        </p:nvSpPr>
        <p:spPr bwMode="auto">
          <a:xfrm>
            <a:off x="7000875" y="4929188"/>
            <a:ext cx="1714500"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Steering Committees:</a:t>
            </a:r>
          </a:p>
          <a:p>
            <a:pPr defTabSz="906364" fontAlgn="base">
              <a:spcBef>
                <a:spcPct val="50000"/>
              </a:spcBef>
              <a:spcAft>
                <a:spcPct val="0"/>
              </a:spcAft>
              <a:buFontTx/>
              <a:buChar char="•"/>
            </a:pPr>
            <a:r>
              <a:rPr lang="en-US" altLang="zh-CN" sz="1125">
                <a:solidFill>
                  <a:srgbClr val="000000"/>
                </a:solidFill>
                <a:ea typeface="宋体" panose="02010600030101010101" pitchFamily="2" charset="-122"/>
              </a:rPr>
              <a:t>  Executive</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 Tactical</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Various Working          Committees &amp; Groups</a:t>
            </a:r>
          </a:p>
          <a:p>
            <a:pPr defTabSz="906364" fontAlgn="base">
              <a:spcBef>
                <a:spcPct val="0"/>
              </a:spcBef>
              <a:spcAft>
                <a:spcPct val="0"/>
              </a:spcAft>
            </a:pPr>
            <a:endParaRPr lang="en-US" altLang="zh-CN" sz="1125">
              <a:solidFill>
                <a:srgbClr val="000000"/>
              </a:solidFill>
              <a:ea typeface="宋体" panose="02010600030101010101" pitchFamily="2" charset="-122"/>
            </a:endParaRPr>
          </a:p>
        </p:txBody>
      </p:sp>
      <p:sp>
        <p:nvSpPr>
          <p:cNvPr id="3178" name="Rectangle 106">
            <a:extLst>
              <a:ext uri="{FF2B5EF4-FFF2-40B4-BE49-F238E27FC236}">
                <a16:creationId xmlns:a16="http://schemas.microsoft.com/office/drawing/2014/main" id="{D183735E-123A-D5C6-BB9B-AF0EAAD9BC49}"/>
              </a:ext>
            </a:extLst>
          </p:cNvPr>
          <p:cNvSpPr>
            <a:spLocks noChangeArrowheads="1"/>
          </p:cNvSpPr>
          <p:nvPr/>
        </p:nvSpPr>
        <p:spPr bwMode="auto">
          <a:xfrm>
            <a:off x="71438" y="1065870"/>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aphicFrame>
        <p:nvGraphicFramePr>
          <p:cNvPr id="3177" name="Object 105">
            <a:extLst>
              <a:ext uri="{FF2B5EF4-FFF2-40B4-BE49-F238E27FC236}">
                <a16:creationId xmlns:a16="http://schemas.microsoft.com/office/drawing/2014/main" id="{039AA748-86EC-13A9-47F9-98557CF958AE}"/>
              </a:ext>
            </a:extLst>
          </p:cNvPr>
          <p:cNvGraphicFramePr>
            <a:graphicFrameLocks noChangeAspect="1"/>
          </p:cNvGraphicFramePr>
          <p:nvPr/>
        </p:nvGraphicFramePr>
        <p:xfrm>
          <a:off x="6643688" y="1428750"/>
          <a:ext cx="2290465" cy="2357438"/>
        </p:xfrm>
        <a:graphic>
          <a:graphicData uri="http://schemas.openxmlformats.org/presentationml/2006/ole">
            <mc:AlternateContent xmlns:mc="http://schemas.openxmlformats.org/markup-compatibility/2006">
              <mc:Choice xmlns:v="urn:schemas-microsoft-com:vml" Requires="v">
                <p:oleObj name="Slide" r:id="rId2" imgW="4515556" imgH="3386394" progId="PowerPoint.Slide.8">
                  <p:embed/>
                </p:oleObj>
              </mc:Choice>
              <mc:Fallback>
                <p:oleObj name="Slide" r:id="rId2" imgW="4515556" imgH="3386394" progId="PowerPoint.Slide.8">
                  <p:embed/>
                  <p:pic>
                    <p:nvPicPr>
                      <p:cNvPr id="3177" name="Object 105">
                        <a:extLst>
                          <a:ext uri="{FF2B5EF4-FFF2-40B4-BE49-F238E27FC236}">
                            <a16:creationId xmlns:a16="http://schemas.microsoft.com/office/drawing/2014/main" id="{039AA748-86EC-13A9-47F9-98557CF9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8" y="1428750"/>
                        <a:ext cx="2290465"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